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
  </p:notesMasterIdLst>
  <p:sldIdLst>
    <p:sldId id="265" r:id="rId5"/>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8E"/>
    <a:srgbClr val="FFFFFF"/>
    <a:srgbClr val="00628E"/>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57" autoAdjust="0"/>
  </p:normalViewPr>
  <p:slideViewPr>
    <p:cSldViewPr snapToGrid="0">
      <p:cViewPr varScale="1">
        <p:scale>
          <a:sx n="72" d="100"/>
          <a:sy n="72" d="100"/>
        </p:scale>
        <p:origin x="30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D3A647B-B263-4CD7-B8A3-80BCF29096E1}" type="datetimeFigureOut">
              <a:rPr lang="fr-FR" smtClean="0"/>
              <a:t>20/05/2025</a:t>
            </a:fld>
            <a:endParaRPr lang="fr-FR"/>
          </a:p>
        </p:txBody>
      </p:sp>
      <p:sp>
        <p:nvSpPr>
          <p:cNvPr id="4" name="Espace réservé de l'image des diapositives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C6FFCBD-9765-4599-9B86-9479E60549B2}" type="slidenum">
              <a:rPr lang="fr-FR" smtClean="0"/>
              <a:t>‹N°›</a:t>
            </a:fld>
            <a:endParaRPr lang="fr-FR"/>
          </a:p>
        </p:txBody>
      </p:sp>
    </p:spTree>
    <p:extLst>
      <p:ext uri="{BB962C8B-B14F-4D97-AF65-F5344CB8AC3E}">
        <p14:creationId xmlns:p14="http://schemas.microsoft.com/office/powerpoint/2010/main" val="3532658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7FA5F47B-A285-459A-A3B5-17E02E5A1958}" type="datetimeFigureOut">
              <a:rPr lang="fr-FR" smtClean="0"/>
              <a:t>20/05/2025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44109D2-B40E-4072-8FBD-C1864750A816}" type="slidenum">
              <a:rPr lang="fr-FR" smtClean="0"/>
              <a:t>‹N°›</a:t>
            </a:fld>
            <a:endParaRPr lang="fr-FR"/>
          </a:p>
        </p:txBody>
      </p:sp>
    </p:spTree>
    <p:extLst>
      <p:ext uri="{BB962C8B-B14F-4D97-AF65-F5344CB8AC3E}">
        <p14:creationId xmlns:p14="http://schemas.microsoft.com/office/powerpoint/2010/main" val="2504708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7FA5F47B-A285-459A-A3B5-17E02E5A1958}" type="datetimeFigureOut">
              <a:rPr lang="fr-FR" smtClean="0"/>
              <a:t>20/05/2025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44109D2-B40E-4072-8FBD-C1864750A816}" type="slidenum">
              <a:rPr lang="fr-FR" smtClean="0"/>
              <a:t>‹N°›</a:t>
            </a:fld>
            <a:endParaRPr lang="fr-FR"/>
          </a:p>
        </p:txBody>
      </p:sp>
    </p:spTree>
    <p:extLst>
      <p:ext uri="{BB962C8B-B14F-4D97-AF65-F5344CB8AC3E}">
        <p14:creationId xmlns:p14="http://schemas.microsoft.com/office/powerpoint/2010/main" val="4236753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7FA5F47B-A285-459A-A3B5-17E02E5A1958}" type="datetimeFigureOut">
              <a:rPr lang="fr-FR" smtClean="0"/>
              <a:t>20/05/2025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44109D2-B40E-4072-8FBD-C1864750A816}" type="slidenum">
              <a:rPr lang="fr-FR" smtClean="0"/>
              <a:t>‹N°›</a:t>
            </a:fld>
            <a:endParaRPr lang="fr-FR"/>
          </a:p>
        </p:txBody>
      </p:sp>
    </p:spTree>
    <p:extLst>
      <p:ext uri="{BB962C8B-B14F-4D97-AF65-F5344CB8AC3E}">
        <p14:creationId xmlns:p14="http://schemas.microsoft.com/office/powerpoint/2010/main" val="2825357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7FA5F47B-A285-459A-A3B5-17E02E5A1958}" type="datetimeFigureOut">
              <a:rPr lang="fr-FR" smtClean="0"/>
              <a:t>20/05/2025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44109D2-B40E-4072-8FBD-C1864750A816}" type="slidenum">
              <a:rPr lang="fr-FR" smtClean="0"/>
              <a:t>‹N°›</a:t>
            </a:fld>
            <a:endParaRPr lang="fr-FR"/>
          </a:p>
        </p:txBody>
      </p:sp>
    </p:spTree>
    <p:extLst>
      <p:ext uri="{BB962C8B-B14F-4D97-AF65-F5344CB8AC3E}">
        <p14:creationId xmlns:p14="http://schemas.microsoft.com/office/powerpoint/2010/main" val="3636054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FA5F47B-A285-459A-A3B5-17E02E5A1958}" type="datetimeFigureOut">
              <a:rPr lang="fr-FR" smtClean="0"/>
              <a:t>20/05/2025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44109D2-B40E-4072-8FBD-C1864750A816}" type="slidenum">
              <a:rPr lang="fr-FR" smtClean="0"/>
              <a:t>‹N°›</a:t>
            </a:fld>
            <a:endParaRPr lang="fr-FR"/>
          </a:p>
        </p:txBody>
      </p:sp>
    </p:spTree>
    <p:extLst>
      <p:ext uri="{BB962C8B-B14F-4D97-AF65-F5344CB8AC3E}">
        <p14:creationId xmlns:p14="http://schemas.microsoft.com/office/powerpoint/2010/main" val="3799833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7FA5F47B-A285-459A-A3B5-17E02E5A1958}" type="datetimeFigureOut">
              <a:rPr lang="fr-FR" smtClean="0"/>
              <a:t>20/05/2025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44109D2-B40E-4072-8FBD-C1864750A816}" type="slidenum">
              <a:rPr lang="fr-FR" smtClean="0"/>
              <a:t>‹N°›</a:t>
            </a:fld>
            <a:endParaRPr lang="fr-FR"/>
          </a:p>
        </p:txBody>
      </p:sp>
    </p:spTree>
    <p:extLst>
      <p:ext uri="{BB962C8B-B14F-4D97-AF65-F5344CB8AC3E}">
        <p14:creationId xmlns:p14="http://schemas.microsoft.com/office/powerpoint/2010/main" val="1278323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7FA5F47B-A285-459A-A3B5-17E02E5A1958}" type="datetimeFigureOut">
              <a:rPr lang="fr-FR" smtClean="0"/>
              <a:t>20/05/2025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44109D2-B40E-4072-8FBD-C1864750A816}" type="slidenum">
              <a:rPr lang="fr-FR" smtClean="0"/>
              <a:t>‹N°›</a:t>
            </a:fld>
            <a:endParaRPr lang="fr-FR"/>
          </a:p>
        </p:txBody>
      </p:sp>
    </p:spTree>
    <p:extLst>
      <p:ext uri="{BB962C8B-B14F-4D97-AF65-F5344CB8AC3E}">
        <p14:creationId xmlns:p14="http://schemas.microsoft.com/office/powerpoint/2010/main" val="3013741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7FA5F47B-A285-459A-A3B5-17E02E5A1958}" type="datetimeFigureOut">
              <a:rPr lang="fr-FR" smtClean="0"/>
              <a:t>20/05/2025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44109D2-B40E-4072-8FBD-C1864750A816}" type="slidenum">
              <a:rPr lang="fr-FR" smtClean="0"/>
              <a:t>‹N°›</a:t>
            </a:fld>
            <a:endParaRPr lang="fr-FR"/>
          </a:p>
        </p:txBody>
      </p:sp>
    </p:spTree>
    <p:extLst>
      <p:ext uri="{BB962C8B-B14F-4D97-AF65-F5344CB8AC3E}">
        <p14:creationId xmlns:p14="http://schemas.microsoft.com/office/powerpoint/2010/main" val="1748777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A5F47B-A285-459A-A3B5-17E02E5A1958}" type="datetimeFigureOut">
              <a:rPr lang="fr-FR" smtClean="0"/>
              <a:t>20/05/2025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44109D2-B40E-4072-8FBD-C1864750A816}" type="slidenum">
              <a:rPr lang="fr-FR" smtClean="0"/>
              <a:t>‹N°›</a:t>
            </a:fld>
            <a:endParaRPr lang="fr-FR"/>
          </a:p>
        </p:txBody>
      </p:sp>
    </p:spTree>
    <p:extLst>
      <p:ext uri="{BB962C8B-B14F-4D97-AF65-F5344CB8AC3E}">
        <p14:creationId xmlns:p14="http://schemas.microsoft.com/office/powerpoint/2010/main" val="310237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FA5F47B-A285-459A-A3B5-17E02E5A1958}" type="datetimeFigureOut">
              <a:rPr lang="fr-FR" smtClean="0"/>
              <a:t>20/05/2025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44109D2-B40E-4072-8FBD-C1864750A816}" type="slidenum">
              <a:rPr lang="fr-FR" smtClean="0"/>
              <a:t>‹N°›</a:t>
            </a:fld>
            <a:endParaRPr lang="fr-FR"/>
          </a:p>
        </p:txBody>
      </p:sp>
    </p:spTree>
    <p:extLst>
      <p:ext uri="{BB962C8B-B14F-4D97-AF65-F5344CB8AC3E}">
        <p14:creationId xmlns:p14="http://schemas.microsoft.com/office/powerpoint/2010/main" val="3965000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FA5F47B-A285-459A-A3B5-17E02E5A1958}" type="datetimeFigureOut">
              <a:rPr lang="fr-FR" smtClean="0"/>
              <a:t>20/05/2025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44109D2-B40E-4072-8FBD-C1864750A816}" type="slidenum">
              <a:rPr lang="fr-FR" smtClean="0"/>
              <a:t>‹N°›</a:t>
            </a:fld>
            <a:endParaRPr lang="fr-FR"/>
          </a:p>
        </p:txBody>
      </p:sp>
    </p:spTree>
    <p:extLst>
      <p:ext uri="{BB962C8B-B14F-4D97-AF65-F5344CB8AC3E}">
        <p14:creationId xmlns:p14="http://schemas.microsoft.com/office/powerpoint/2010/main" val="1951064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7FA5F47B-A285-459A-A3B5-17E02E5A1958}" type="datetimeFigureOut">
              <a:rPr lang="fr-FR" smtClean="0"/>
              <a:t>20/05/2025</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44109D2-B40E-4072-8FBD-C1864750A816}" type="slidenum">
              <a:rPr lang="fr-FR" smtClean="0"/>
              <a:t>‹N°›</a:t>
            </a:fld>
            <a:endParaRPr lang="fr-FR"/>
          </a:p>
        </p:txBody>
      </p:sp>
    </p:spTree>
    <p:extLst>
      <p:ext uri="{BB962C8B-B14F-4D97-AF65-F5344CB8AC3E}">
        <p14:creationId xmlns:p14="http://schemas.microsoft.com/office/powerpoint/2010/main" val="41515470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ecrutement@anteagroup.fr?subject=candidature%20alternance%202024%20-%20"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A22537D-2B8F-98D9-4B40-5FAE2AB2E251}"/>
              </a:ext>
            </a:extLst>
          </p:cNvPr>
          <p:cNvPicPr>
            <a:picLocks noGrp="1" noRot="1" noChangeAspect="1" noMove="1" noResize="1" noEditPoints="1" noAdjustHandles="1" noChangeArrowheads="1" noChangeShapeType="1" noCrop="1"/>
          </p:cNvPicPr>
          <p:nvPr/>
        </p:nvPicPr>
        <p:blipFill rotWithShape="1">
          <a:blip r:embed="rId2"/>
          <a:srcRect l="1132" t="28661" r="1614" b="2747"/>
          <a:stretch/>
        </p:blipFill>
        <p:spPr>
          <a:xfrm>
            <a:off x="0" y="0"/>
            <a:ext cx="7559674" cy="2216990"/>
          </a:xfrm>
          <a:prstGeom prst="rect">
            <a:avLst/>
          </a:prstGeom>
        </p:spPr>
      </p:pic>
      <p:sp>
        <p:nvSpPr>
          <p:cNvPr id="11" name="TextBox 3">
            <a:extLst>
              <a:ext uri="{FF2B5EF4-FFF2-40B4-BE49-F238E27FC236}">
                <a16:creationId xmlns:a16="http://schemas.microsoft.com/office/drawing/2014/main" id="{1BC9F951-EAF5-9906-CB46-AC11F14AC081}"/>
              </a:ext>
            </a:extLst>
          </p:cNvPr>
          <p:cNvSpPr txBox="1"/>
          <p:nvPr/>
        </p:nvSpPr>
        <p:spPr>
          <a:xfrm>
            <a:off x="209897" y="2388030"/>
            <a:ext cx="72000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457200" rtl="0" eaLnBrk="1" fontAlgn="auto" latinLnBrk="0" hangingPunct="1">
              <a:lnSpc>
                <a:spcPct val="100000"/>
              </a:lnSpc>
              <a:spcBef>
                <a:spcPts val="600"/>
              </a:spcBef>
              <a:spcAft>
                <a:spcPts val="0"/>
              </a:spcAft>
              <a:buClrTx/>
              <a:buSzTx/>
              <a:buFontTx/>
              <a:buNone/>
              <a:tabLst/>
              <a:defRPr/>
            </a:pPr>
            <a:r>
              <a:rPr kumimoji="0" lang="fr-FR" sz="1400" b="1" i="0" u="none" strike="noStrike" kern="1200" cap="none" spc="0" normalizeH="0" baseline="0" noProof="0" dirty="0">
                <a:ln>
                  <a:noFill/>
                </a:ln>
                <a:solidFill>
                  <a:srgbClr val="00628E"/>
                </a:solidFill>
                <a:effectLst/>
                <a:uLnTx/>
                <a:uFillTx/>
                <a:latin typeface="Calibri" panose="020F0502020204030204"/>
                <a:ea typeface="+mn-ea"/>
                <a:cs typeface="+mn-cs"/>
              </a:rPr>
              <a:t>ANTEA GROUP, QUI SOMMES-NOUS ?</a:t>
            </a:r>
            <a:endParaRPr kumimoji="0" lang="en-US" sz="1800" b="0" i="0" u="none" strike="noStrike" kern="1200" cap="none" spc="0" normalizeH="0" baseline="0" noProof="0" dirty="0">
              <a:ln>
                <a:noFill/>
              </a:ln>
              <a:solidFill>
                <a:srgbClr val="00628E"/>
              </a:solidFill>
              <a:effectLst/>
              <a:uLnTx/>
              <a:uFillTx/>
              <a:latin typeface="Calibri" panose="020F0502020204030204"/>
              <a:ea typeface="Calibri"/>
              <a:cs typeface="Calibri"/>
            </a:endParaRPr>
          </a:p>
          <a:p>
            <a:pPr algn="just">
              <a:spcBef>
                <a:spcPts val="600"/>
              </a:spcBef>
            </a:pPr>
            <a:r>
              <a:rPr lang="fr-FR" sz="1100" dirty="0">
                <a:latin typeface="Apple Color Emoji"/>
                <a:cs typeface="Segoe UI"/>
              </a:rPr>
              <a:t>🌍 </a:t>
            </a:r>
            <a:r>
              <a:rPr lang="fr-FR" sz="1100" b="1" dirty="0">
                <a:cs typeface="Segoe UI"/>
              </a:rPr>
              <a:t>Société internationale d’ingénierie et de conseil en environnement</a:t>
            </a:r>
            <a:r>
              <a:rPr lang="fr-FR" sz="1100" dirty="0">
                <a:cs typeface="Segoe UI"/>
              </a:rPr>
              <a:t>, Antea Group rassemble plus de 3200 collaborateurs à travers le monde, dont 1000 salariés en France répartis dans 30 implantations en métropole et outre-mer. </a:t>
            </a:r>
            <a:r>
              <a:rPr lang="en-US" sz="1100" dirty="0">
                <a:cs typeface="Segoe UI"/>
              </a:rPr>
              <a:t>​</a:t>
            </a:r>
            <a:endParaRPr lang="en-US" sz="1100" dirty="0">
              <a:ea typeface="Calibri" panose="020F0502020204030204"/>
              <a:cs typeface="Segoe UI"/>
            </a:endParaRPr>
          </a:p>
          <a:p>
            <a:pPr algn="just">
              <a:spcBef>
                <a:spcPts val="600"/>
              </a:spcBef>
            </a:pPr>
            <a:r>
              <a:rPr lang="fr-FR" sz="1100" dirty="0">
                <a:latin typeface="Apple Color Emoji"/>
                <a:cs typeface="Segoe UI"/>
              </a:rPr>
              <a:t>👨🏽‍🏫</a:t>
            </a:r>
            <a:r>
              <a:rPr lang="fr-FR" sz="1100" dirty="0">
                <a:cs typeface="Segoe UI"/>
              </a:rPr>
              <a:t> Nos équipes </a:t>
            </a:r>
            <a:r>
              <a:rPr lang="fr-FR" sz="1100" b="1" dirty="0">
                <a:cs typeface="Segoe UI"/>
              </a:rPr>
              <a:t>pluridisciplinaires d’experts</a:t>
            </a:r>
            <a:r>
              <a:rPr lang="fr-FR" sz="1100" dirty="0">
                <a:cs typeface="Segoe UI"/>
              </a:rPr>
              <a:t> interviennent dans les domaines de </a:t>
            </a:r>
            <a:r>
              <a:rPr lang="fr-FR" sz="1100" b="1" dirty="0">
                <a:cs typeface="Segoe UI"/>
              </a:rPr>
              <a:t>l’environnement, de l’eau,  des infrastructures et de la gestion des données environnementales.</a:t>
            </a:r>
            <a:r>
              <a:rPr lang="en-US" sz="1100" dirty="0">
                <a:cs typeface="Segoe UI"/>
              </a:rPr>
              <a:t>​​</a:t>
            </a:r>
            <a:endParaRPr lang="en-US" sz="1100" dirty="0">
              <a:ea typeface="Calibri" panose="020F0502020204030204"/>
              <a:cs typeface="Segoe UI"/>
            </a:endParaRPr>
          </a:p>
          <a:p>
            <a:pPr algn="just">
              <a:spcBef>
                <a:spcPts val="600"/>
              </a:spcBef>
            </a:pPr>
            <a:r>
              <a:rPr lang="fr-FR" sz="1100" dirty="0">
                <a:latin typeface="Apple Color Emoji"/>
                <a:cs typeface="Segoe UI"/>
              </a:rPr>
              <a:t>📈</a:t>
            </a:r>
            <a:r>
              <a:rPr lang="fr-FR" sz="1100" dirty="0">
                <a:cs typeface="Segoe UI"/>
              </a:rPr>
              <a:t>  Chaque année, Antea Group accueille en stage et en alternance des ingénieurs et des techniciens supérieurs en cours de formation dont les plus talentueux pourront rejoindre nos équipes. Nos alternants sont </a:t>
            </a:r>
            <a:r>
              <a:rPr lang="fr-FR" sz="1100" b="1" dirty="0">
                <a:cs typeface="Segoe UI"/>
              </a:rPr>
              <a:t>formés et encadrés par des collaborateurs expérimentés </a:t>
            </a:r>
            <a:r>
              <a:rPr lang="fr-FR" sz="1100" dirty="0">
                <a:cs typeface="Segoe UI"/>
              </a:rPr>
              <a:t>pour accroître leurs compétences techniques et gagner en autonomie. </a:t>
            </a:r>
          </a:p>
          <a:p>
            <a:pPr algn="just">
              <a:spcBef>
                <a:spcPts val="600"/>
              </a:spcBef>
            </a:pPr>
            <a:r>
              <a:rPr lang="fr-FR" sz="1100" dirty="0">
                <a:cs typeface="Segoe UI"/>
              </a:rPr>
              <a:t>Nous offrons à nos jeunes recrues un </a:t>
            </a:r>
            <a:r>
              <a:rPr lang="fr-FR" sz="1100" b="1" dirty="0">
                <a:cs typeface="Segoe UI"/>
              </a:rPr>
              <a:t>cadre de travail propice à l’épanouissement et à l’évolution</a:t>
            </a:r>
            <a:r>
              <a:rPr lang="fr-FR" sz="1100" dirty="0">
                <a:cs typeface="Segoe UI"/>
              </a:rPr>
              <a:t>. </a:t>
            </a:r>
            <a:r>
              <a:rPr lang="fr-FR" sz="1100" b="1" dirty="0">
                <a:cs typeface="Segoe UI"/>
              </a:rPr>
              <a:t>Rejoignez-nous pour une première expérience voire plus… ! </a:t>
            </a:r>
            <a:r>
              <a:rPr lang="fr-FR" sz="1100" dirty="0">
                <a:cs typeface="Segoe UI"/>
              </a:rPr>
              <a:t>Dans des équipes conviviales et engagées, vous contribuerez à la protection de l’environnement et à la résilience climatique.</a:t>
            </a:r>
            <a:endParaRPr lang="fr-FR" sz="1100" dirty="0">
              <a:ea typeface="Calibri" panose="020F0502020204030204"/>
              <a:cs typeface="Segoe UI"/>
            </a:endParaRPr>
          </a:p>
        </p:txBody>
      </p:sp>
      <p:sp>
        <p:nvSpPr>
          <p:cNvPr id="13" name="TextBox 13">
            <a:extLst>
              <a:ext uri="{FF2B5EF4-FFF2-40B4-BE49-F238E27FC236}">
                <a16:creationId xmlns:a16="http://schemas.microsoft.com/office/drawing/2014/main" id="{CDB012FA-3064-C58A-0056-E85E3F1BB9B9}"/>
              </a:ext>
            </a:extLst>
          </p:cNvPr>
          <p:cNvSpPr txBox="1"/>
          <p:nvPr/>
        </p:nvSpPr>
        <p:spPr>
          <a:xfrm>
            <a:off x="209897" y="4838011"/>
            <a:ext cx="7200000" cy="19082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457200" rtl="0" eaLnBrk="1" fontAlgn="auto" latinLnBrk="0" hangingPunct="1">
              <a:lnSpc>
                <a:spcPct val="100000"/>
              </a:lnSpc>
              <a:spcBef>
                <a:spcPts val="600"/>
              </a:spcBef>
              <a:spcAft>
                <a:spcPts val="0"/>
              </a:spcAft>
              <a:buClrTx/>
              <a:buSzTx/>
              <a:buFontTx/>
              <a:buNone/>
              <a:tabLst/>
              <a:defRPr/>
            </a:pPr>
            <a:r>
              <a:rPr kumimoji="0" lang="fr-FR" sz="1400" b="1" i="0" u="none" strike="noStrike" kern="1200" cap="none" spc="0" normalizeH="0" baseline="0" noProof="0" dirty="0">
                <a:ln>
                  <a:noFill/>
                </a:ln>
                <a:solidFill>
                  <a:srgbClr val="00628E"/>
                </a:solidFill>
                <a:effectLst/>
                <a:uLnTx/>
                <a:uFillTx/>
                <a:latin typeface="Calibri" panose="020F0502020204030204"/>
                <a:ea typeface="+mn-ea"/>
                <a:cs typeface="+mn-cs"/>
              </a:rPr>
              <a:t>MISSIONS PRINCIPALES</a:t>
            </a:r>
            <a:endParaRPr kumimoji="0" lang="en-US" sz="1800" b="0" i="0" u="none" strike="noStrike" kern="1200" cap="none" spc="0" normalizeH="0" baseline="0" noProof="0" dirty="0">
              <a:ln>
                <a:noFill/>
              </a:ln>
              <a:solidFill>
                <a:srgbClr val="00628E"/>
              </a:solidFill>
              <a:effectLst/>
              <a:uLnTx/>
              <a:uFillTx/>
              <a:latin typeface="Calibri" panose="020F0502020204030204"/>
              <a:ea typeface="Calibri"/>
              <a:cs typeface="Calibri"/>
            </a:endParaRPr>
          </a:p>
          <a:p>
            <a:pPr algn="just">
              <a:spcBef>
                <a:spcPts val="600"/>
              </a:spcBef>
              <a:buClr>
                <a:srgbClr val="116794"/>
              </a:buClr>
            </a:pPr>
            <a:r>
              <a:rPr lang="fr-FR" sz="1100" dirty="0">
                <a:latin typeface="Calibri"/>
                <a:cs typeface="Arial"/>
              </a:rPr>
              <a:t>Vous serez </a:t>
            </a:r>
            <a:r>
              <a:rPr lang="fr-FR" sz="1100" dirty="0" err="1">
                <a:latin typeface="Calibri"/>
                <a:cs typeface="Arial"/>
              </a:rPr>
              <a:t>intégré.e</a:t>
            </a:r>
            <a:r>
              <a:rPr lang="fr-FR" sz="1100" dirty="0">
                <a:latin typeface="Calibri"/>
                <a:cs typeface="Arial"/>
              </a:rPr>
              <a:t> au sein de l’équipe Sites et Sols Pollués Nouvelle-Aquitaine.</a:t>
            </a:r>
          </a:p>
          <a:p>
            <a:pPr algn="just">
              <a:buClr>
                <a:srgbClr val="116794"/>
              </a:buClr>
            </a:pPr>
            <a:r>
              <a:rPr lang="fr-FR" sz="1100" b="0" i="0" dirty="0">
                <a:solidFill>
                  <a:srgbClr val="000000"/>
                </a:solidFill>
                <a:effectLst/>
                <a:latin typeface="Apple Color Emoji"/>
              </a:rPr>
              <a:t>📝 Au </a:t>
            </a:r>
            <a:r>
              <a:rPr lang="fr-FR" sz="1100" dirty="0"/>
              <a:t>Rythme école/entreprise de 1 à 2 semaines de présence en entreprise minimum par mois, v</a:t>
            </a:r>
            <a:r>
              <a:rPr lang="fr-FR" sz="1100" dirty="0">
                <a:latin typeface="Calibri"/>
                <a:cs typeface="Arial"/>
              </a:rPr>
              <a:t>ous interviendrez notamment sur les missions suivantes :</a:t>
            </a:r>
            <a:endParaRPr lang="fr-FR" sz="1100" dirty="0">
              <a:latin typeface="Calibri"/>
              <a:ea typeface="Calibri"/>
              <a:cs typeface="Arial"/>
            </a:endParaRPr>
          </a:p>
          <a:p>
            <a:pPr marL="171450" indent="-171450" algn="just">
              <a:buFont typeface="Arial" panose="020B0604020202020204" pitchFamily="34" charset="0"/>
              <a:buChar char="•"/>
            </a:pPr>
            <a:r>
              <a:rPr lang="fr-FR" sz="1100" b="1" dirty="0">
                <a:latin typeface="Calibri"/>
                <a:cs typeface="Calibri"/>
              </a:rPr>
              <a:t>Etudes historiques </a:t>
            </a:r>
            <a:r>
              <a:rPr lang="fr-FR" sz="1100" dirty="0">
                <a:latin typeface="Calibri"/>
                <a:cs typeface="Calibri"/>
              </a:rPr>
              <a:t>et documentaires</a:t>
            </a:r>
            <a:endParaRPr lang="en-US" sz="1100" dirty="0">
              <a:latin typeface="Calibri"/>
              <a:cs typeface="Calibri"/>
            </a:endParaRPr>
          </a:p>
          <a:p>
            <a:pPr marL="171450" indent="-171450" algn="just">
              <a:buFont typeface="Arial" panose="020B0604020202020204" pitchFamily="34" charset="0"/>
              <a:buChar char="•"/>
            </a:pPr>
            <a:r>
              <a:rPr lang="fr-FR" sz="1100" b="1" dirty="0">
                <a:latin typeface="Calibri"/>
                <a:ea typeface="Calibri"/>
                <a:cs typeface="Calibri"/>
              </a:rPr>
              <a:t>Etudes de vulnérabilité</a:t>
            </a:r>
            <a:endParaRPr lang="en-US" sz="1100" b="1" dirty="0">
              <a:latin typeface="Calibri"/>
              <a:ea typeface="Calibri"/>
              <a:cs typeface="Calibri"/>
            </a:endParaRPr>
          </a:p>
          <a:p>
            <a:pPr marL="171450" indent="-171450" algn="just">
              <a:buFont typeface="Arial" panose="020B0604020202020204" pitchFamily="34" charset="0"/>
              <a:buChar char="•"/>
            </a:pPr>
            <a:r>
              <a:rPr lang="fr-FR" sz="1100" dirty="0">
                <a:latin typeface="Calibri"/>
                <a:ea typeface="Calibri"/>
                <a:cs typeface="Calibri"/>
              </a:rPr>
              <a:t>Elaboration de </a:t>
            </a:r>
            <a:r>
              <a:rPr lang="fr-FR" sz="1100" b="1" dirty="0">
                <a:latin typeface="Calibri"/>
                <a:ea typeface="Calibri"/>
                <a:cs typeface="Calibri"/>
              </a:rPr>
              <a:t>programmes d’investigations, de schémas conceptuels</a:t>
            </a:r>
            <a:endParaRPr lang="en-US" sz="1100" dirty="0">
              <a:latin typeface="Calibri"/>
              <a:ea typeface="Calibri"/>
              <a:cs typeface="Calibri"/>
            </a:endParaRPr>
          </a:p>
          <a:p>
            <a:pPr marL="171450" indent="-171450" algn="just">
              <a:buFont typeface="Arial" panose="020B0604020202020204" pitchFamily="34" charset="0"/>
              <a:buChar char="•"/>
            </a:pPr>
            <a:r>
              <a:rPr lang="fr-FR" sz="1100" b="1" dirty="0">
                <a:latin typeface="Calibri"/>
                <a:ea typeface="Calibri"/>
                <a:cs typeface="Calibri"/>
              </a:rPr>
              <a:t>Prélèvements</a:t>
            </a:r>
            <a:r>
              <a:rPr lang="fr-FR" sz="1100" dirty="0">
                <a:latin typeface="Calibri"/>
                <a:ea typeface="Calibri"/>
                <a:cs typeface="Calibri"/>
              </a:rPr>
              <a:t> des matrices sol, eau, air</a:t>
            </a:r>
          </a:p>
          <a:p>
            <a:pPr marL="171450" indent="-171450" algn="just">
              <a:buFont typeface="Arial" panose="020B0604020202020204" pitchFamily="34" charset="0"/>
              <a:buChar char="•"/>
            </a:pPr>
            <a:r>
              <a:rPr lang="fr-FR" sz="1100" b="1" dirty="0">
                <a:latin typeface="Calibri"/>
                <a:cs typeface="Calibri"/>
              </a:rPr>
              <a:t>Interprétation des résultats </a:t>
            </a:r>
            <a:r>
              <a:rPr lang="fr-FR" sz="1100" dirty="0">
                <a:latin typeface="Calibri"/>
                <a:cs typeface="Calibri"/>
              </a:rPr>
              <a:t>en lien avec la mise en œuvre de la méthodologie nationale des Sites et Sols Pollués</a:t>
            </a:r>
            <a:endParaRPr lang="en-US" sz="1100" dirty="0">
              <a:latin typeface="Calibri"/>
              <a:cs typeface="Calibri"/>
            </a:endParaRPr>
          </a:p>
          <a:p>
            <a:pPr marL="171450" indent="-171450" algn="just">
              <a:buFont typeface="Arial" panose="020B0604020202020204" pitchFamily="34" charset="0"/>
              <a:buChar char="•"/>
            </a:pPr>
            <a:r>
              <a:rPr lang="fr-FR" sz="1100" dirty="0">
                <a:latin typeface="Calibri"/>
                <a:ea typeface="Calibri"/>
                <a:cs typeface="Calibri"/>
              </a:rPr>
              <a:t>Participation des </a:t>
            </a:r>
            <a:r>
              <a:rPr lang="fr-FR" sz="1100" b="1" dirty="0">
                <a:latin typeface="Calibri"/>
                <a:ea typeface="Calibri"/>
                <a:cs typeface="Calibri"/>
              </a:rPr>
              <a:t>plans de gestion des pollutions</a:t>
            </a:r>
            <a:endParaRPr lang="en-US" sz="1100" b="1" dirty="0">
              <a:latin typeface="Calibri"/>
              <a:ea typeface="Calibri"/>
              <a:cs typeface="Calibri"/>
            </a:endParaRPr>
          </a:p>
        </p:txBody>
      </p:sp>
      <p:sp>
        <p:nvSpPr>
          <p:cNvPr id="15" name="TextBox 30">
            <a:extLst>
              <a:ext uri="{FF2B5EF4-FFF2-40B4-BE49-F238E27FC236}">
                <a16:creationId xmlns:a16="http://schemas.microsoft.com/office/drawing/2014/main" id="{31650CD8-B704-9AB1-7935-C7AB619B04C6}"/>
              </a:ext>
            </a:extLst>
          </p:cNvPr>
          <p:cNvSpPr txBox="1"/>
          <p:nvPr/>
        </p:nvSpPr>
        <p:spPr>
          <a:xfrm>
            <a:off x="209897" y="8429923"/>
            <a:ext cx="720000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457200" rtl="0" eaLnBrk="1" fontAlgn="auto" latinLnBrk="0" hangingPunct="1">
              <a:lnSpc>
                <a:spcPct val="100000"/>
              </a:lnSpc>
              <a:spcBef>
                <a:spcPts val="600"/>
              </a:spcBef>
              <a:spcAft>
                <a:spcPts val="0"/>
              </a:spcAft>
              <a:buClrTx/>
              <a:buSzTx/>
              <a:buFontTx/>
              <a:buNone/>
              <a:tabLst/>
              <a:defRPr/>
            </a:pPr>
            <a:r>
              <a:rPr kumimoji="0" lang="fr-FR" sz="1400" b="1" i="0" u="none" strike="noStrike" kern="1200" cap="none" spc="0" normalizeH="0" baseline="0" noProof="0" dirty="0">
                <a:ln>
                  <a:noFill/>
                </a:ln>
                <a:solidFill>
                  <a:srgbClr val="00628E"/>
                </a:solidFill>
                <a:effectLst/>
                <a:uLnTx/>
                <a:uFillTx/>
                <a:latin typeface="Calibri" panose="020F0502020204030204"/>
                <a:ea typeface="+mn-ea"/>
                <a:cs typeface="+mn-cs"/>
              </a:rPr>
              <a:t>FORMATION /  EXPÉRIENCE</a:t>
            </a:r>
            <a:endParaRPr kumimoji="0" lang="en-US" sz="1800" b="0" i="0" u="none" strike="noStrike" kern="1200" cap="none" spc="0" normalizeH="0" baseline="0" noProof="0" dirty="0">
              <a:ln>
                <a:noFill/>
              </a:ln>
              <a:solidFill>
                <a:srgbClr val="00628E"/>
              </a:solidFill>
              <a:effectLst/>
              <a:uLnTx/>
              <a:uFillTx/>
              <a:latin typeface="Calibri" panose="020F0502020204030204"/>
              <a:ea typeface="Calibri"/>
              <a:cs typeface="Calibri"/>
            </a:endParaRPr>
          </a:p>
          <a:p>
            <a:pPr algn="just">
              <a:spcBef>
                <a:spcPts val="600"/>
              </a:spcBef>
            </a:pPr>
            <a:r>
              <a:rPr lang="fr-FR" sz="1050" dirty="0">
                <a:solidFill>
                  <a:srgbClr val="000000"/>
                </a:solidFill>
                <a:ea typeface="+mn-lt"/>
                <a:cs typeface="+mn-lt"/>
              </a:rPr>
              <a:t>🎓 </a:t>
            </a:r>
            <a:r>
              <a:rPr lang="fr-FR" sz="1100" dirty="0">
                <a:solidFill>
                  <a:srgbClr val="000000"/>
                </a:solidFill>
                <a:ea typeface="+mn-lt"/>
                <a:cs typeface="+mn-lt"/>
              </a:rPr>
              <a:t> </a:t>
            </a:r>
            <a:r>
              <a:rPr lang="fr-FR" sz="1100" dirty="0">
                <a:solidFill>
                  <a:srgbClr val="000000"/>
                </a:solidFill>
                <a:cs typeface="Calibri"/>
              </a:rPr>
              <a:t>De formation </a:t>
            </a:r>
            <a:r>
              <a:rPr lang="fr-FR" sz="1100" b="1" dirty="0">
                <a:solidFill>
                  <a:srgbClr val="000000"/>
                </a:solidFill>
                <a:cs typeface="Calibri"/>
              </a:rPr>
              <a:t>Bac + 4 minimum</a:t>
            </a:r>
            <a:endParaRPr lang="en-US" sz="1100" b="1" dirty="0">
              <a:ea typeface="Calibri"/>
              <a:cs typeface="Calibri"/>
            </a:endParaRPr>
          </a:p>
        </p:txBody>
      </p:sp>
      <p:sp>
        <p:nvSpPr>
          <p:cNvPr id="17" name="TextBox 33">
            <a:extLst>
              <a:ext uri="{FF2B5EF4-FFF2-40B4-BE49-F238E27FC236}">
                <a16:creationId xmlns:a16="http://schemas.microsoft.com/office/drawing/2014/main" id="{3DB910E4-C596-2752-DBB8-9FF60437F012}"/>
              </a:ext>
            </a:extLst>
          </p:cNvPr>
          <p:cNvSpPr txBox="1"/>
          <p:nvPr/>
        </p:nvSpPr>
        <p:spPr>
          <a:xfrm>
            <a:off x="209897" y="6849921"/>
            <a:ext cx="720000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457200" rtl="0" eaLnBrk="1" fontAlgn="auto" latinLnBrk="0" hangingPunct="1">
              <a:lnSpc>
                <a:spcPct val="100000"/>
              </a:lnSpc>
              <a:spcBef>
                <a:spcPts val="600"/>
              </a:spcBef>
              <a:spcAft>
                <a:spcPts val="0"/>
              </a:spcAft>
              <a:buClrTx/>
              <a:buSzTx/>
              <a:buFontTx/>
              <a:buNone/>
              <a:tabLst/>
              <a:defRPr/>
            </a:pPr>
            <a:r>
              <a:rPr kumimoji="0" lang="fr-FR" sz="1400" b="1" i="0" u="none" strike="noStrike" kern="1200" cap="none" spc="0" normalizeH="0" baseline="0" noProof="0" dirty="0">
                <a:ln>
                  <a:noFill/>
                </a:ln>
                <a:solidFill>
                  <a:srgbClr val="00628E"/>
                </a:solidFill>
                <a:effectLst/>
                <a:uLnTx/>
                <a:uFillTx/>
                <a:latin typeface="Calibri" panose="020F0502020204030204"/>
                <a:ea typeface="+mn-ea"/>
                <a:cs typeface="+mn-cs"/>
              </a:rPr>
              <a:t>COMPÉTENCES ET QUALITÉS</a:t>
            </a:r>
            <a:endParaRPr kumimoji="0" lang="en-US" sz="1800" b="0" i="0" u="none" strike="noStrike" kern="1200" cap="none" spc="0" normalizeH="0" baseline="0" noProof="0" dirty="0">
              <a:ln>
                <a:noFill/>
              </a:ln>
              <a:solidFill>
                <a:srgbClr val="00628E"/>
              </a:solidFill>
              <a:effectLst/>
              <a:uLnTx/>
              <a:uFillTx/>
              <a:latin typeface="Calibri" panose="020F0502020204030204"/>
              <a:ea typeface="Calibri"/>
              <a:cs typeface="Calibri"/>
            </a:endParaRPr>
          </a:p>
          <a:p>
            <a:pPr algn="just">
              <a:spcBef>
                <a:spcPts val="600"/>
              </a:spcBef>
            </a:pPr>
            <a:r>
              <a:rPr lang="fr-FR" sz="1100" dirty="0">
                <a:solidFill>
                  <a:srgbClr val="000000"/>
                </a:solidFill>
                <a:ea typeface="+mn-lt"/>
                <a:cs typeface="+mn-lt"/>
              </a:rPr>
              <a:t>En plus de vos compétences techniques, nous recherchons </a:t>
            </a:r>
            <a:r>
              <a:rPr lang="fr-FR" sz="1100" dirty="0" err="1">
                <a:solidFill>
                  <a:srgbClr val="000000"/>
                </a:solidFill>
                <a:ea typeface="+mn-lt"/>
                <a:cs typeface="+mn-lt"/>
              </a:rPr>
              <a:t>un.e</a:t>
            </a:r>
            <a:r>
              <a:rPr lang="fr-FR" sz="1100" dirty="0">
                <a:solidFill>
                  <a:srgbClr val="000000"/>
                </a:solidFill>
                <a:ea typeface="+mn-lt"/>
                <a:cs typeface="+mn-lt"/>
              </a:rPr>
              <a:t> </a:t>
            </a:r>
            <a:r>
              <a:rPr lang="fr-FR" sz="1100" dirty="0" err="1">
                <a:solidFill>
                  <a:srgbClr val="000000"/>
                </a:solidFill>
                <a:ea typeface="+mn-lt"/>
                <a:cs typeface="+mn-lt"/>
              </a:rPr>
              <a:t>alternant.e</a:t>
            </a:r>
            <a:r>
              <a:rPr lang="fr-FR" sz="1100" dirty="0">
                <a:solidFill>
                  <a:srgbClr val="000000"/>
                </a:solidFill>
                <a:ea typeface="+mn-lt"/>
                <a:cs typeface="+mn-lt"/>
              </a:rPr>
              <a:t> </a:t>
            </a:r>
            <a:r>
              <a:rPr lang="fr-FR" sz="1100" dirty="0" err="1">
                <a:solidFill>
                  <a:srgbClr val="000000"/>
                </a:solidFill>
                <a:ea typeface="+mn-lt"/>
                <a:cs typeface="+mn-lt"/>
              </a:rPr>
              <a:t>doté.e</a:t>
            </a:r>
            <a:r>
              <a:rPr lang="fr-FR" sz="1100" dirty="0">
                <a:solidFill>
                  <a:srgbClr val="000000"/>
                </a:solidFill>
                <a:ea typeface="+mn-lt"/>
                <a:cs typeface="+mn-lt"/>
              </a:rPr>
              <a:t> :</a:t>
            </a:r>
          </a:p>
          <a:p>
            <a:pPr marL="171450" indent="-171450" algn="just">
              <a:buFont typeface="Arial,Sans-Serif"/>
              <a:buChar char="•"/>
            </a:pPr>
            <a:r>
              <a:rPr lang="fr-FR" sz="1100" dirty="0">
                <a:solidFill>
                  <a:srgbClr val="000000"/>
                </a:solidFill>
                <a:ea typeface="+mn-lt"/>
                <a:cs typeface="+mn-lt"/>
              </a:rPr>
              <a:t>Formation </a:t>
            </a:r>
            <a:r>
              <a:rPr lang="fr-FR" sz="1100" b="1" dirty="0">
                <a:solidFill>
                  <a:srgbClr val="000000"/>
                </a:solidFill>
                <a:ea typeface="+mn-lt"/>
                <a:cs typeface="+mn-lt"/>
              </a:rPr>
              <a:t>géologie, hydrogéologie, chimie</a:t>
            </a:r>
          </a:p>
          <a:p>
            <a:pPr marL="171450" indent="-171450" algn="just">
              <a:buFont typeface="Arial,Sans-Serif"/>
              <a:buChar char="•"/>
            </a:pPr>
            <a:r>
              <a:rPr lang="fr-FR" sz="1100" b="1" dirty="0">
                <a:solidFill>
                  <a:srgbClr val="000000"/>
                </a:solidFill>
                <a:ea typeface="+mn-lt"/>
                <a:cs typeface="+mn-lt"/>
              </a:rPr>
              <a:t>Analyse des données</a:t>
            </a:r>
            <a:r>
              <a:rPr lang="fr-FR" sz="1100" dirty="0">
                <a:solidFill>
                  <a:srgbClr val="000000"/>
                </a:solidFill>
                <a:ea typeface="+mn-lt"/>
                <a:cs typeface="+mn-lt"/>
              </a:rPr>
              <a:t>, traitement statistique, SIG</a:t>
            </a:r>
          </a:p>
          <a:p>
            <a:pPr marL="171450" indent="-171450" algn="just">
              <a:buFont typeface="Arial,Sans-Serif"/>
              <a:buChar char="•"/>
            </a:pPr>
            <a:r>
              <a:rPr lang="fr-FR" sz="1100" dirty="0">
                <a:solidFill>
                  <a:srgbClr val="000000"/>
                </a:solidFill>
                <a:ea typeface="+mn-lt"/>
                <a:cs typeface="+mn-lt"/>
              </a:rPr>
              <a:t>Travail en </a:t>
            </a:r>
            <a:r>
              <a:rPr lang="fr-FR" sz="1100" b="1" dirty="0">
                <a:solidFill>
                  <a:srgbClr val="000000"/>
                </a:solidFill>
                <a:ea typeface="+mn-lt"/>
                <a:cs typeface="+mn-lt"/>
              </a:rPr>
              <a:t>équipe</a:t>
            </a:r>
            <a:r>
              <a:rPr lang="fr-FR" sz="1100" dirty="0">
                <a:solidFill>
                  <a:srgbClr val="000000"/>
                </a:solidFill>
                <a:ea typeface="+mn-lt"/>
                <a:cs typeface="+mn-lt"/>
              </a:rPr>
              <a:t> et appétence pour le </a:t>
            </a:r>
            <a:r>
              <a:rPr lang="fr-FR" sz="1100" b="1" dirty="0">
                <a:solidFill>
                  <a:srgbClr val="000000"/>
                </a:solidFill>
                <a:ea typeface="+mn-lt"/>
                <a:cs typeface="+mn-lt"/>
              </a:rPr>
              <a:t>terrain</a:t>
            </a:r>
          </a:p>
          <a:p>
            <a:pPr marL="171450" indent="-171450" algn="just">
              <a:buFont typeface="Arial,Sans-Serif"/>
              <a:buChar char="•"/>
            </a:pPr>
            <a:r>
              <a:rPr lang="fr-FR" sz="1100" b="1" dirty="0">
                <a:solidFill>
                  <a:srgbClr val="000000"/>
                </a:solidFill>
                <a:ea typeface="+mn-lt"/>
                <a:cs typeface="+mn-lt"/>
              </a:rPr>
              <a:t>Esprit de synthèse </a:t>
            </a:r>
            <a:r>
              <a:rPr lang="fr-FR" sz="1100" dirty="0">
                <a:solidFill>
                  <a:srgbClr val="000000"/>
                </a:solidFill>
                <a:ea typeface="+mn-lt"/>
                <a:cs typeface="+mn-lt"/>
              </a:rPr>
              <a:t>et à l’aise dans la </a:t>
            </a:r>
            <a:r>
              <a:rPr lang="fr-FR" sz="1100" b="1" dirty="0">
                <a:solidFill>
                  <a:srgbClr val="000000"/>
                </a:solidFill>
                <a:ea typeface="+mn-lt"/>
                <a:cs typeface="+mn-lt"/>
              </a:rPr>
              <a:t>rédaction</a:t>
            </a:r>
          </a:p>
          <a:p>
            <a:pPr marL="171450" indent="-171450" algn="just">
              <a:buFont typeface="Arial,Sans-Serif"/>
              <a:buChar char="•"/>
            </a:pPr>
            <a:endParaRPr lang="fr-FR" sz="1100" b="1" dirty="0">
              <a:solidFill>
                <a:srgbClr val="000000"/>
              </a:solidFill>
              <a:ea typeface="+mn-lt"/>
              <a:cs typeface="+mn-lt"/>
            </a:endParaRPr>
          </a:p>
          <a:p>
            <a:pPr algn="just"/>
            <a:r>
              <a:rPr lang="fr-FR" sz="1100" b="1" dirty="0">
                <a:solidFill>
                  <a:srgbClr val="000000"/>
                </a:solidFill>
                <a:ea typeface="+mn-lt"/>
                <a:cs typeface="+mn-lt"/>
              </a:rPr>
              <a:t>Permis B </a:t>
            </a:r>
            <a:r>
              <a:rPr lang="fr-FR" sz="1100" dirty="0">
                <a:solidFill>
                  <a:srgbClr val="000000"/>
                </a:solidFill>
                <a:ea typeface="+mn-lt"/>
                <a:cs typeface="+mn-lt"/>
              </a:rPr>
              <a:t>obligatoire</a:t>
            </a:r>
          </a:p>
        </p:txBody>
      </p:sp>
      <p:sp>
        <p:nvSpPr>
          <p:cNvPr id="21" name="Rectangle 3">
            <a:hlinkClick r:id="rId3"/>
            <a:extLst>
              <a:ext uri="{FF2B5EF4-FFF2-40B4-BE49-F238E27FC236}">
                <a16:creationId xmlns:a16="http://schemas.microsoft.com/office/drawing/2014/main" id="{EF9B5A32-E002-07C8-65C4-5B2C94FD4A00}"/>
              </a:ext>
            </a:extLst>
          </p:cNvPr>
          <p:cNvSpPr/>
          <p:nvPr/>
        </p:nvSpPr>
        <p:spPr>
          <a:xfrm>
            <a:off x="0" y="9163050"/>
            <a:ext cx="7559675" cy="1519964"/>
          </a:xfrm>
          <a:prstGeom prst="rect">
            <a:avLst/>
          </a:prstGeom>
          <a:solidFill>
            <a:srgbClr val="00638E"/>
          </a:solidFill>
          <a:ln w="12700" cap="flat" cmpd="sng" algn="ctr">
            <a:solidFill>
              <a:srgbClr val="00628E"/>
            </a:solidFill>
            <a:prstDash val="solid"/>
            <a:miter lim="800000"/>
          </a:ln>
          <a:effectLst/>
        </p:spPr>
        <p:txBody>
          <a:bodyPr rot="0" spcFirstLastPara="0" vert="horz" wrap="square" lIns="100796" tIns="36000" rIns="100796" bIns="50398"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chemeClr val="bg1"/>
                </a:solidFill>
                <a:effectLst/>
                <a:uLnTx/>
                <a:uFillTx/>
                <a:latin typeface="Calibri" panose="020F0502020204030204"/>
                <a:ea typeface="+mn-ea"/>
                <a:cs typeface="+mn-cs"/>
              </a:rPr>
              <a:t>POUR POSTULER </a:t>
            </a:r>
            <a:r>
              <a:rPr kumimoji="0" lang="nl-NL" sz="2000" b="1" i="0" u="none" strike="noStrike" kern="1200" cap="none" spc="0" normalizeH="0" baseline="0" noProof="0" dirty="0">
                <a:ln>
                  <a:noFill/>
                </a:ln>
                <a:solidFill>
                  <a:schemeClr val="bg1"/>
                </a:solidFill>
                <a:effectLst/>
                <a:uLnTx/>
                <a:uFillTx/>
                <a:latin typeface="Times New Roman"/>
                <a:ea typeface="+mn-ea"/>
                <a:cs typeface="Times New Roman"/>
              </a:rPr>
              <a:t>→ </a:t>
            </a:r>
            <a:r>
              <a:rPr kumimoji="0" lang="fr-FR" sz="1400" b="0" i="0" u="none" strike="noStrike" kern="1200" cap="none" spc="0" normalizeH="0" baseline="0" noProof="0" dirty="0">
                <a:ln>
                  <a:noFill/>
                </a:ln>
                <a:solidFill>
                  <a:schemeClr val="bg1"/>
                </a:solidFill>
                <a:effectLst/>
                <a:uLnTx/>
                <a:uFillTx/>
                <a:latin typeface="Calibri" panose="020F0502020204030204"/>
                <a:ea typeface="+mn-ea"/>
                <a:cs typeface="+mn-cs"/>
              </a:rPr>
              <a:t>Envoyez votre CV à </a:t>
            </a:r>
            <a:r>
              <a:rPr kumimoji="0" lang="fr-FR" sz="1400" i="0" u="none" strike="noStrike" kern="1200" cap="none" spc="0" normalizeH="0" baseline="0" noProof="0" dirty="0">
                <a:ln>
                  <a:noFill/>
                </a:ln>
                <a:solidFill>
                  <a:schemeClr val="bg1"/>
                </a:solidFill>
                <a:effectLst/>
                <a:uLnTx/>
                <a:uFillTx/>
                <a:latin typeface="Calibri" panose="020F0502020204030204"/>
                <a:ea typeface="+mn-ea"/>
                <a:cs typeface="+mn-cs"/>
              </a:rPr>
              <a:t>recrutement@anteagroup.fr</a:t>
            </a:r>
            <a:r>
              <a:rPr kumimoji="0" lang="nl-NL" sz="2000" b="1" i="0" u="none" strike="noStrike" kern="1200" cap="none" spc="0" normalizeH="0" baseline="0" noProof="0" dirty="0">
                <a:ln>
                  <a:noFill/>
                </a:ln>
                <a:solidFill>
                  <a:schemeClr val="bg1"/>
                </a:solidFill>
                <a:effectLst/>
                <a:uLnTx/>
                <a:uFillTx/>
                <a:latin typeface="Times New Roman"/>
                <a:ea typeface="+mn-ea"/>
                <a:cs typeface="Times New Roman"/>
              </a:rPr>
              <a:t> </a:t>
            </a:r>
            <a:endParaRPr kumimoji="0" lang="en-US" sz="280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25" name="ZoneTexte 24">
            <a:extLst>
              <a:ext uri="{FF2B5EF4-FFF2-40B4-BE49-F238E27FC236}">
                <a16:creationId xmlns:a16="http://schemas.microsoft.com/office/drawing/2014/main" id="{1398671A-9594-15E7-B8E0-70E4CC2D9B32}"/>
              </a:ext>
            </a:extLst>
          </p:cNvPr>
          <p:cNvSpPr txBox="1"/>
          <p:nvPr/>
        </p:nvSpPr>
        <p:spPr>
          <a:xfrm>
            <a:off x="94038" y="9824011"/>
            <a:ext cx="7371598" cy="769441"/>
          </a:xfrm>
          <a:prstGeom prst="rect">
            <a:avLst/>
          </a:prstGeom>
          <a:solidFill>
            <a:schemeClr val="bg1"/>
          </a:solidFill>
        </p:spPr>
        <p:txBody>
          <a:bodyPr wrap="square" lIns="91440" tIns="45720" rIns="91440" bIns="45720" numCol="2" rtlCol="0" anchor="t">
            <a:spAutoFit/>
          </a:bodyPr>
          <a:lstStyle/>
          <a:p>
            <a:pPr marL="171450" indent="-171450" algn="just">
              <a:buFont typeface="Wingdings"/>
              <a:buChar char="ü"/>
            </a:pPr>
            <a:r>
              <a:rPr lang="fr-FR" sz="1100" b="1" i="1" dirty="0">
                <a:solidFill>
                  <a:srgbClr val="00628E"/>
                </a:solidFill>
                <a:ea typeface="Calibri"/>
                <a:cs typeface="Calibri"/>
              </a:rPr>
              <a:t>Référence de l'annonce à laquelle vous candidatez</a:t>
            </a:r>
          </a:p>
          <a:p>
            <a:pPr marL="171450" indent="-171450" algn="just">
              <a:buFont typeface="Wingdings"/>
              <a:buChar char="ü"/>
            </a:pPr>
            <a:r>
              <a:rPr lang="fr-FR" sz="1100" b="1" i="1" dirty="0">
                <a:solidFill>
                  <a:srgbClr val="00628E"/>
                </a:solidFill>
              </a:rPr>
              <a:t>Type de contrat </a:t>
            </a:r>
            <a:r>
              <a:rPr lang="fr-FR" sz="1100" i="1" dirty="0">
                <a:solidFill>
                  <a:srgbClr val="00628E"/>
                </a:solidFill>
              </a:rPr>
              <a:t>(Professionnalisation/Apprentissage)</a:t>
            </a:r>
            <a:endParaRPr lang="fr-FR" sz="1100" dirty="0">
              <a:solidFill>
                <a:srgbClr val="00628E"/>
              </a:solidFill>
              <a:ea typeface="Calibri" panose="020F0502020204030204"/>
              <a:cs typeface="Calibri" panose="020F0502020204030204"/>
            </a:endParaRPr>
          </a:p>
          <a:p>
            <a:pPr marL="171450" indent="-171450" algn="just">
              <a:buFont typeface="Wingdings"/>
              <a:buChar char="ü"/>
            </a:pPr>
            <a:r>
              <a:rPr lang="fr-FR" sz="1100" b="1" i="1" dirty="0">
                <a:solidFill>
                  <a:srgbClr val="00628E"/>
                </a:solidFill>
              </a:rPr>
              <a:t>Année visée </a:t>
            </a:r>
            <a:r>
              <a:rPr lang="fr-FR" sz="1100" i="1" dirty="0">
                <a:solidFill>
                  <a:srgbClr val="00628E"/>
                </a:solidFill>
              </a:rPr>
              <a:t>(BAC +4 / BAC +5)</a:t>
            </a:r>
            <a:endParaRPr lang="fr-FR" sz="1100" dirty="0">
              <a:solidFill>
                <a:srgbClr val="00628E"/>
              </a:solidFill>
              <a:ea typeface="Calibri" panose="020F0502020204030204"/>
              <a:cs typeface="Calibri" panose="020F0502020204030204"/>
            </a:endParaRPr>
          </a:p>
          <a:p>
            <a:pPr marL="171450" indent="-171450" algn="just">
              <a:buFont typeface="Wingdings"/>
              <a:buChar char="ü"/>
            </a:pPr>
            <a:r>
              <a:rPr lang="fr-FR" sz="1100" b="1" i="1" dirty="0">
                <a:solidFill>
                  <a:srgbClr val="00628E"/>
                </a:solidFill>
              </a:rPr>
              <a:t>Rythme école/entreprise (minimum 1 semaines par mois)</a:t>
            </a:r>
            <a:endParaRPr lang="fr-FR" sz="1100" b="1" i="1" dirty="0">
              <a:solidFill>
                <a:srgbClr val="00628E"/>
              </a:solidFill>
              <a:ea typeface="Calibri" panose="020F0502020204030204"/>
              <a:cs typeface="Calibri" panose="020F0502020204030204"/>
            </a:endParaRPr>
          </a:p>
          <a:p>
            <a:pPr marL="171450" indent="-171450" algn="just">
              <a:buFont typeface="Wingdings"/>
              <a:buChar char="ü"/>
            </a:pPr>
            <a:r>
              <a:rPr lang="fr-FR" sz="1100" b="1" i="1" dirty="0">
                <a:solidFill>
                  <a:srgbClr val="00628E"/>
                </a:solidFill>
                <a:ea typeface="Calibri" panose="020F0502020204030204"/>
                <a:cs typeface="Calibri" panose="020F0502020204030204"/>
              </a:rPr>
              <a:t>Durée du contrat </a:t>
            </a:r>
            <a:r>
              <a:rPr lang="fr-FR" sz="1100" i="1" dirty="0">
                <a:solidFill>
                  <a:srgbClr val="00628E"/>
                </a:solidFill>
                <a:ea typeface="Calibri"/>
                <a:cs typeface="Calibri"/>
              </a:rPr>
              <a:t>(1 an ou 2 ans)</a:t>
            </a:r>
          </a:p>
          <a:p>
            <a:pPr marL="171450" indent="-171450" algn="just">
              <a:buFont typeface="Wingdings"/>
              <a:buChar char="ü"/>
            </a:pPr>
            <a:r>
              <a:rPr lang="fr-FR" sz="1100" b="1" i="1" dirty="0">
                <a:solidFill>
                  <a:srgbClr val="00628E"/>
                </a:solidFill>
              </a:rPr>
              <a:t>Date de démarrage souhaitée</a:t>
            </a:r>
            <a:endParaRPr lang="fr-FR" sz="1100" b="1" i="1" dirty="0">
              <a:solidFill>
                <a:srgbClr val="00628E"/>
              </a:solidFill>
              <a:ea typeface="Calibri" panose="020F0502020204030204"/>
              <a:cs typeface="Calibri" panose="020F0502020204030204"/>
            </a:endParaRPr>
          </a:p>
          <a:p>
            <a:pPr marL="171450" indent="-171450" algn="just">
              <a:buFont typeface="Wingdings"/>
              <a:buChar char="ü"/>
            </a:pPr>
            <a:r>
              <a:rPr lang="fr-FR" sz="1100" b="1" i="1" dirty="0">
                <a:solidFill>
                  <a:srgbClr val="00628E"/>
                </a:solidFill>
                <a:ea typeface="Calibri" panose="020F0502020204030204"/>
                <a:cs typeface="Calibri" panose="020F0502020204030204"/>
              </a:rPr>
              <a:t>Mobilité géographique</a:t>
            </a:r>
          </a:p>
        </p:txBody>
      </p:sp>
      <p:sp>
        <p:nvSpPr>
          <p:cNvPr id="2" name="ZoneTexte 24">
            <a:extLst>
              <a:ext uri="{FF2B5EF4-FFF2-40B4-BE49-F238E27FC236}">
                <a16:creationId xmlns:a16="http://schemas.microsoft.com/office/drawing/2014/main" id="{AD787400-E7D8-4B24-4C16-8CF867BCCE8E}"/>
              </a:ext>
            </a:extLst>
          </p:cNvPr>
          <p:cNvSpPr txBox="1"/>
          <p:nvPr/>
        </p:nvSpPr>
        <p:spPr>
          <a:xfrm>
            <a:off x="17479" y="9458161"/>
            <a:ext cx="4490586" cy="307777"/>
          </a:xfrm>
          <a:prstGeom prst="rect">
            <a:avLst/>
          </a:prstGeom>
          <a:noFill/>
        </p:spPr>
        <p:txBody>
          <a:bodyPr wrap="square" lIns="91440" tIns="45720" rIns="91440" bIns="45720" rtlCol="0" anchor="t">
            <a:spAutoFit/>
          </a:bodyPr>
          <a:lstStyle/>
          <a:p>
            <a:pPr lvl="0">
              <a:buClr>
                <a:srgbClr val="004C6C"/>
              </a:buClr>
            </a:pPr>
            <a:r>
              <a:rPr lang="fr-FR" sz="1400" dirty="0">
                <a:solidFill>
                  <a:schemeClr val="bg1"/>
                </a:solidFill>
                <a:latin typeface="Calibri" panose="020F0502020204030204"/>
              </a:rPr>
              <a:t>Merci de préciser sur votre CV : </a:t>
            </a:r>
            <a:endParaRPr lang="fr-FR" sz="1400" dirty="0">
              <a:solidFill>
                <a:schemeClr val="bg1"/>
              </a:solidFill>
              <a:latin typeface="Calibri" panose="020F0502020204030204"/>
              <a:ea typeface="Calibri"/>
              <a:cs typeface="Calibri"/>
            </a:endParaRPr>
          </a:p>
        </p:txBody>
      </p:sp>
      <p:sp>
        <p:nvSpPr>
          <p:cNvPr id="3" name="Rectangle 3">
            <a:extLst>
              <a:ext uri="{FF2B5EF4-FFF2-40B4-BE49-F238E27FC236}">
                <a16:creationId xmlns:a16="http://schemas.microsoft.com/office/drawing/2014/main" id="{F6BC14ED-B297-5C06-E484-D2103AF855F0}"/>
              </a:ext>
            </a:extLst>
          </p:cNvPr>
          <p:cNvSpPr/>
          <p:nvPr/>
        </p:nvSpPr>
        <p:spPr>
          <a:xfrm>
            <a:off x="183770" y="205236"/>
            <a:ext cx="7192133" cy="1830823"/>
          </a:xfrm>
          <a:prstGeom prst="rect">
            <a:avLst/>
          </a:prstGeom>
          <a:solidFill>
            <a:srgbClr val="005B82">
              <a:alpha val="80000"/>
            </a:srgbClr>
          </a:solidFill>
          <a:ln w="12700" cap="flat" cmpd="sng" algn="ctr">
            <a:noFill/>
            <a:prstDash val="solid"/>
            <a:miter lim="800000"/>
          </a:ln>
          <a:effectLst/>
        </p:spPr>
        <p:txBody>
          <a:bodyPr rot="0" spcFirstLastPara="0" vert="horz" wrap="square" lIns="91440" tIns="180000" rIns="91440" bIns="45720" numCol="1" spcCol="0" rtlCol="0" fromWordArt="0" anchor="t" anchorCtr="0" forceAA="0" compatLnSpc="1">
            <a:prstTxWarp prst="textNoShape">
              <a:avLst/>
            </a:prstTxWarp>
            <a:noAutofit/>
          </a:bodyPr>
          <a:lstStyle/>
          <a:p>
            <a:pPr marR="228600">
              <a:spcAft>
                <a:spcPts val="0"/>
              </a:spcAft>
            </a:pPr>
            <a:r>
              <a:rPr lang="fr-FR" sz="1800" b="0" i="0" u="none" strike="noStrike" dirty="0">
                <a:solidFill>
                  <a:srgbClr val="FFFFFF"/>
                </a:solidFill>
                <a:effectLst/>
                <a:latin typeface="Calibri" panose="020F0502020204030204" pitchFamily="34" charset="0"/>
              </a:rPr>
              <a:t>Offre d’alternance -</a:t>
            </a:r>
            <a:r>
              <a:rPr lang="fr-FR" sz="1800" b="0" i="0" u="none" strike="noStrike" dirty="0">
                <a:solidFill>
                  <a:srgbClr val="FFFFFF"/>
                </a:solidFill>
                <a:effectLst/>
                <a:latin typeface="Calibri Light" panose="020F0302020204030204" pitchFamily="34" charset="0"/>
              </a:rPr>
              <a:t> </a:t>
            </a:r>
            <a:r>
              <a:rPr lang="fr-FR" sz="1800" b="0" i="0" u="none" strike="noStrike" dirty="0">
                <a:solidFill>
                  <a:srgbClr val="FFFFFF"/>
                </a:solidFill>
                <a:effectLst/>
                <a:latin typeface="Calibri" panose="020F0502020204030204" pitchFamily="34" charset="0"/>
              </a:rPr>
              <a:t>REF ALT25039</a:t>
            </a:r>
            <a:endParaRPr lang="fr-FR" b="1" kern="1200" dirty="0">
              <a:solidFill>
                <a:srgbClr val="FFFFFF"/>
              </a:solidFill>
              <a:effectLst/>
              <a:latin typeface="Museo Slab 500" panose="02000000000000000000" pitchFamily="50" charset="0"/>
            </a:endParaRPr>
          </a:p>
        </p:txBody>
      </p:sp>
      <p:sp>
        <p:nvSpPr>
          <p:cNvPr id="18" name="Espace réservé du texte 4">
            <a:extLst>
              <a:ext uri="{FF2B5EF4-FFF2-40B4-BE49-F238E27FC236}">
                <a16:creationId xmlns:a16="http://schemas.microsoft.com/office/drawing/2014/main" id="{3E39D64F-DB6D-76C7-A080-950E88985F20}"/>
              </a:ext>
            </a:extLst>
          </p:cNvPr>
          <p:cNvSpPr txBox="1">
            <a:spLocks/>
          </p:cNvSpPr>
          <p:nvPr/>
        </p:nvSpPr>
        <p:spPr>
          <a:xfrm>
            <a:off x="209897" y="645629"/>
            <a:ext cx="5489496" cy="805473"/>
          </a:xfrm>
          <a:prstGeom prst="rect">
            <a:avLst/>
          </a:prstGeom>
        </p:spPr>
        <p:txBody>
          <a:bodyPr lIns="91440" tIns="45720" rIns="91440" bIns="45720" anchor="ctr"/>
          <a:lstStyle>
            <a:lvl1pPr marL="0" marR="0" indent="0" algn="l" defTabSz="914400" rtl="0" eaLnBrk="1" fontAlgn="base" latinLnBrk="0" hangingPunct="1">
              <a:lnSpc>
                <a:spcPct val="100000"/>
              </a:lnSpc>
              <a:spcBef>
                <a:spcPct val="0"/>
              </a:spcBef>
              <a:spcAft>
                <a:spcPct val="0"/>
              </a:spcAft>
              <a:buClrTx/>
              <a:buSzTx/>
              <a:buFontTx/>
              <a:buNone/>
              <a:tabLst/>
              <a:defRPr sz="3200" kern="1200">
                <a:solidFill>
                  <a:schemeClr val="bg1"/>
                </a:solidFill>
                <a:latin typeface="+mn-lt"/>
                <a:ea typeface="+mn-ea"/>
                <a:cs typeface="+mn-cs"/>
              </a:defRPr>
            </a:lvl1pPr>
            <a:lvl2pPr marL="741582" indent="-28522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624" indent="-228179"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982" indent="-228179"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068" indent="-228179"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441" indent="-228585"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2" indent="-228585"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4" indent="-228585"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4" indent="-228585"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800" b="0" i="0" u="none" strike="noStrike" dirty="0">
                <a:solidFill>
                  <a:srgbClr val="FFFFFF"/>
                </a:solidFill>
                <a:effectLst/>
                <a:latin typeface="Calibri" panose="020F0502020204030204" pitchFamily="34" charset="0"/>
              </a:rPr>
              <a:t> Ingénieur Sites et Sols Pollués (SSP) (F/H) à Mérignac</a:t>
            </a:r>
            <a:endParaRPr lang="fr-FR" sz="2800" dirty="0">
              <a:cs typeface="Calibri"/>
            </a:endParaRPr>
          </a:p>
        </p:txBody>
      </p:sp>
      <p:sp>
        <p:nvSpPr>
          <p:cNvPr id="19" name="Espace réservé du texte 6">
            <a:extLst>
              <a:ext uri="{FF2B5EF4-FFF2-40B4-BE49-F238E27FC236}">
                <a16:creationId xmlns:a16="http://schemas.microsoft.com/office/drawing/2014/main" id="{631FFDDB-3DF7-C6B1-9FAC-ACB6C10FD12F}"/>
              </a:ext>
            </a:extLst>
          </p:cNvPr>
          <p:cNvSpPr txBox="1">
            <a:spLocks/>
          </p:cNvSpPr>
          <p:nvPr/>
        </p:nvSpPr>
        <p:spPr>
          <a:xfrm>
            <a:off x="200516" y="1676400"/>
            <a:ext cx="2667001" cy="253317"/>
          </a:xfrm>
          <a:prstGeom prst="rect">
            <a:avLst/>
          </a:prstGeom>
        </p:spPr>
        <p:txBody>
          <a:bodyPr lIns="91440" tIns="45720" rIns="91440" bIns="45720" numCol="1" anchor="t"/>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lang="fr-FR" sz="1800" kern="1200" smtClean="0">
                <a:solidFill>
                  <a:schemeClr val="bg1"/>
                </a:solidFill>
                <a:latin typeface="+mn-lt"/>
                <a:ea typeface="+mn-ea"/>
                <a:cs typeface="+mn-cs"/>
              </a:defRPr>
            </a:lvl1pPr>
            <a:lvl2pPr marL="741582" indent="-28522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624" indent="-228179"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982" indent="-228179"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068" indent="-228179"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441" indent="-228585"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2" indent="-228585"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4" indent="-228585"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4" indent="-228585"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200" dirty="0"/>
              <a:t>Entreprise : Antea France</a:t>
            </a:r>
            <a:endParaRPr lang="fr-FR" sz="800" dirty="0">
              <a:highlight>
                <a:srgbClr val="00FF00"/>
              </a:highlight>
              <a:ea typeface="Calibri" panose="020F0502020204030204"/>
              <a:cs typeface="Calibri" panose="020F0502020204030204"/>
            </a:endParaRPr>
          </a:p>
        </p:txBody>
      </p:sp>
      <p:pic>
        <p:nvPicPr>
          <p:cNvPr id="7" name="Image 6" descr="Une image contenant texte, Graphique, Police, logo&#10;&#10;Description générée automatiquement">
            <a:extLst>
              <a:ext uri="{FF2B5EF4-FFF2-40B4-BE49-F238E27FC236}">
                <a16:creationId xmlns:a16="http://schemas.microsoft.com/office/drawing/2014/main" id="{E2118852-4ED8-8905-7588-7BEA5B4416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7141" y="755073"/>
            <a:ext cx="1247632" cy="669885"/>
          </a:xfrm>
          <a:prstGeom prst="rect">
            <a:avLst/>
          </a:prstGeom>
        </p:spPr>
      </p:pic>
      <p:sp>
        <p:nvSpPr>
          <p:cNvPr id="8" name="Espace réservé du texte 6">
            <a:extLst>
              <a:ext uri="{FF2B5EF4-FFF2-40B4-BE49-F238E27FC236}">
                <a16:creationId xmlns:a16="http://schemas.microsoft.com/office/drawing/2014/main" id="{43C3E244-F14E-A614-16D8-6E506ECE3222}"/>
              </a:ext>
            </a:extLst>
          </p:cNvPr>
          <p:cNvSpPr txBox="1">
            <a:spLocks/>
          </p:cNvSpPr>
          <p:nvPr/>
        </p:nvSpPr>
        <p:spPr>
          <a:xfrm>
            <a:off x="3661090" y="1676400"/>
            <a:ext cx="1429134" cy="359659"/>
          </a:xfrm>
          <a:prstGeom prst="rect">
            <a:avLst/>
          </a:prstGeom>
        </p:spPr>
        <p:txBody>
          <a:bodyPr lIns="91440" tIns="45720" rIns="91440" bIns="45720" numCol="1" anchor="t"/>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lang="fr-FR" sz="1800" kern="1200" smtClean="0">
                <a:solidFill>
                  <a:schemeClr val="bg1"/>
                </a:solidFill>
                <a:latin typeface="+mn-lt"/>
                <a:ea typeface="+mn-ea"/>
                <a:cs typeface="+mn-cs"/>
              </a:defRPr>
            </a:lvl1pPr>
            <a:lvl2pPr marL="741582" indent="-28522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624" indent="-228179"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982" indent="-228179"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068" indent="-228179"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441" indent="-228585"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2" indent="-228585"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4" indent="-228585"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4" indent="-228585"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FR" sz="800" dirty="0">
              <a:highlight>
                <a:srgbClr val="00FF00"/>
              </a:highlight>
              <a:ea typeface="Calibri" panose="020F0502020204030204"/>
              <a:cs typeface="Calibri" panose="020F0502020204030204"/>
            </a:endParaRPr>
          </a:p>
        </p:txBody>
      </p:sp>
      <p:sp>
        <p:nvSpPr>
          <p:cNvPr id="9" name="Espace réservé du texte 6">
            <a:extLst>
              <a:ext uri="{FF2B5EF4-FFF2-40B4-BE49-F238E27FC236}">
                <a16:creationId xmlns:a16="http://schemas.microsoft.com/office/drawing/2014/main" id="{15496C59-F836-5F28-9B64-11CEE1EF9BF7}"/>
              </a:ext>
            </a:extLst>
          </p:cNvPr>
          <p:cNvSpPr txBox="1">
            <a:spLocks/>
          </p:cNvSpPr>
          <p:nvPr/>
        </p:nvSpPr>
        <p:spPr>
          <a:xfrm>
            <a:off x="209894" y="1444175"/>
            <a:ext cx="5428905" cy="297122"/>
          </a:xfrm>
          <a:prstGeom prst="rect">
            <a:avLst/>
          </a:prstGeom>
        </p:spPr>
        <p:txBody>
          <a:bodyPr lIns="91440" tIns="45720" rIns="91440" bIns="45720" numCol="1" anchor="t"/>
          <a:lstStyle>
            <a:lvl1pPr marL="0" marR="0" indent="0" algn="l" defTabSz="914400" rtl="0" eaLnBrk="0" fontAlgn="base" latinLnBrk="0" hangingPunct="0">
              <a:lnSpc>
                <a:spcPct val="100000"/>
              </a:lnSpc>
              <a:spcBef>
                <a:spcPct val="20000"/>
              </a:spcBef>
              <a:spcAft>
                <a:spcPct val="0"/>
              </a:spcAft>
              <a:buClrTx/>
              <a:buSzTx/>
              <a:buFont typeface="Arial" charset="0"/>
              <a:buNone/>
              <a:tabLst/>
              <a:defRPr lang="fr-FR" sz="1800" kern="1200" smtClean="0">
                <a:solidFill>
                  <a:schemeClr val="bg1"/>
                </a:solidFill>
                <a:latin typeface="+mn-lt"/>
                <a:ea typeface="+mn-ea"/>
                <a:cs typeface="+mn-cs"/>
              </a:defRPr>
            </a:lvl1pPr>
            <a:lvl2pPr marL="741582" indent="-28522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624" indent="-228179"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982" indent="-228179"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068" indent="-228179"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441" indent="-228585"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2" indent="-228585"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4" indent="-228585"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4" indent="-228585"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200" dirty="0"/>
              <a:t>Localisation :  Mérignac (33)</a:t>
            </a:r>
            <a:endParaRPr lang="fr-FR" sz="800" dirty="0">
              <a:highlight>
                <a:srgbClr val="00FF00"/>
              </a:highlight>
              <a:ea typeface="Calibri" panose="020F0502020204030204"/>
              <a:cs typeface="Calibri" panose="020F0502020204030204"/>
            </a:endParaRPr>
          </a:p>
        </p:txBody>
      </p:sp>
    </p:spTree>
    <p:extLst>
      <p:ext uri="{BB962C8B-B14F-4D97-AF65-F5344CB8AC3E}">
        <p14:creationId xmlns:p14="http://schemas.microsoft.com/office/powerpoint/2010/main" val="211325957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4E026F63D6754CAC9BF8E5D369394A" ma:contentTypeVersion="4" ma:contentTypeDescription="Crée un document." ma:contentTypeScope="" ma:versionID="bfd15028907fb32de2660e8615a79f69">
  <xsd:schema xmlns:xsd="http://www.w3.org/2001/XMLSchema" xmlns:xs="http://www.w3.org/2001/XMLSchema" xmlns:p="http://schemas.microsoft.com/office/2006/metadata/properties" xmlns:ns2="5685d9fa-46bb-4fd4-8900-5c4a9ae0db96" targetNamespace="http://schemas.microsoft.com/office/2006/metadata/properties" ma:root="true" ma:fieldsID="21cc2d4532c924ecdf99ce4c1726e057" ns2:_="">
    <xsd:import namespace="5685d9fa-46bb-4fd4-8900-5c4a9ae0db9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85d9fa-46bb-4fd4-8900-5c4a9ae0db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CB8448-4EC7-4971-A4B1-98502F9724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85d9fa-46bb-4fd4-8900-5c4a9ae0db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4210BA-8D73-46E8-9162-A41860094CBC}">
  <ds:schemaRefs>
    <ds:schemaRef ds:uri="http://schemas.microsoft.com/sharepoint/v3/contenttype/forms"/>
  </ds:schemaRefs>
</ds:datastoreItem>
</file>

<file path=customXml/itemProps3.xml><?xml version="1.0" encoding="utf-8"?>
<ds:datastoreItem xmlns:ds="http://schemas.openxmlformats.org/officeDocument/2006/customXml" ds:itemID="{275FAD81-E135-44AA-9320-D5242DB4C8EC}">
  <ds:schemaRefs>
    <ds:schemaRef ds:uri="http://schemas.microsoft.com/office/2006/metadata/properties"/>
    <ds:schemaRef ds:uri="http://purl.org/dc/elements/1.1/"/>
    <ds:schemaRef ds:uri="http://schemas.microsoft.com/office/2006/documentManagement/types"/>
    <ds:schemaRef ds:uri="http://purl.org/dc/dcmitype/"/>
    <ds:schemaRef ds:uri="http://purl.org/dc/terms/"/>
    <ds:schemaRef ds:uri="http://schemas.microsoft.com/office/infopath/2007/PartnerControls"/>
    <ds:schemaRef ds:uri="http://www.w3.org/XML/1998/namespace"/>
    <ds:schemaRef ds:uri="5685d9fa-46bb-4fd4-8900-5c4a9ae0db96"/>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366</TotalTime>
  <Words>428</Words>
  <Application>Microsoft Office PowerPoint</Application>
  <PresentationFormat>Personnalisé</PresentationFormat>
  <Paragraphs>37</Paragraphs>
  <Slides>1</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vt:i4>
      </vt:variant>
    </vt:vector>
  </HeadingPairs>
  <TitlesOfParts>
    <vt:vector size="12" baseType="lpstr">
      <vt:lpstr>Apple Color Emoji</vt:lpstr>
      <vt:lpstr>Aptos</vt:lpstr>
      <vt:lpstr>Arial</vt:lpstr>
      <vt:lpstr>Arial,Sans-Serif</vt:lpstr>
      <vt:lpstr>Calibri</vt:lpstr>
      <vt:lpstr>Calibri Light</vt:lpstr>
      <vt:lpstr>Museo Slab 500</vt:lpstr>
      <vt:lpstr>Segoe UI</vt:lpstr>
      <vt:lpstr>Times New Roman</vt:lpstr>
      <vt:lpstr>Wingdings</vt:lpstr>
      <vt:lpstr>Thème Office</vt:lpstr>
      <vt:lpstr>Présentation PowerPoint</vt:lpstr>
    </vt:vector>
  </TitlesOfParts>
  <Company>Antea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Mathilde CIVET</dc:creator>
  <cp:lastModifiedBy>Anissa HAMADI</cp:lastModifiedBy>
  <cp:revision>118</cp:revision>
  <cp:lastPrinted>2024-03-21T16:47:58Z</cp:lastPrinted>
  <dcterms:created xsi:type="dcterms:W3CDTF">2024-02-15T15:15:31Z</dcterms:created>
  <dcterms:modified xsi:type="dcterms:W3CDTF">2025-05-20T10:24:20Z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0x010100E64E026F63D6754CAC9BF8E5D369394A</vt:lpwstr>
  </property>
</Properties>
</file>